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2"/>
  </p:notesMasterIdLst>
  <p:handoutMasterIdLst>
    <p:handoutMasterId r:id="rId13"/>
  </p:handoutMasterIdLst>
  <p:sldIdLst>
    <p:sldId id="1519" r:id="rId5"/>
    <p:sldId id="1520" r:id="rId6"/>
    <p:sldId id="1499" r:id="rId7"/>
    <p:sldId id="1515" r:id="rId8"/>
    <p:sldId id="1521" r:id="rId9"/>
    <p:sldId id="1524" r:id="rId10"/>
    <p:sldId id="150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A4F7E4-E31D-4551-8930-AA7F1CE3152E}" v="297" dt="2025-10-15T04:19:09.561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6" autoAdjust="0"/>
    <p:restoredTop sz="94618"/>
  </p:normalViewPr>
  <p:slideViewPr>
    <p:cSldViewPr snapToGrid="0">
      <p:cViewPr>
        <p:scale>
          <a:sx n="100" d="100"/>
          <a:sy n="100" d="100"/>
        </p:scale>
        <p:origin x="-119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9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256" y="634999"/>
            <a:ext cx="10401317" cy="5588001"/>
          </a:xfrm>
        </p:spPr>
        <p:txBody>
          <a:bodyPr/>
          <a:lstStyle/>
          <a:p>
            <a:r>
              <a:rPr lang="en-US" sz="6600" err="1"/>
              <a:t>Vlan</a:t>
            </a:r>
            <a:r>
              <a:rPr lang="en-US" sz="6600" dirty="0"/>
              <a:t> virtual area network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Presented by</a:t>
            </a:r>
          </a:p>
          <a:p>
            <a:r>
              <a:rPr lang="en-US" dirty="0"/>
              <a:t>Ananda </a:t>
            </a:r>
            <a:r>
              <a:rPr lang="en-US" dirty="0" err="1"/>
              <a:t>akmal</a:t>
            </a:r>
            <a:endParaRPr lang="en-US" dirty="0"/>
          </a:p>
          <a:p>
            <a:r>
              <a:rPr lang="en-US" dirty="0"/>
              <a:t> Bagas dev </a:t>
            </a:r>
            <a:r>
              <a:rPr lang="en-US" err="1"/>
              <a:t>sabani</a:t>
            </a:r>
            <a:endParaRPr lang="en-US"/>
          </a:p>
          <a:p>
            <a:r>
              <a:rPr lang="en-US" dirty="0"/>
              <a:t>Reza Fadhilah</a:t>
            </a: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9519-237E-F154-0775-DC5A3CDF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-781078"/>
            <a:ext cx="5652464" cy="2613336"/>
          </a:xfrm>
        </p:spPr>
        <p:txBody>
          <a:bodyPr/>
          <a:lstStyle/>
          <a:p>
            <a:r>
              <a:rPr lang="en-US" dirty="0"/>
              <a:t>Apa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CC6B-C7FD-0935-2022-57CCC9D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170126"/>
            <a:ext cx="7363369" cy="42397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VLAN </a:t>
            </a:r>
            <a:r>
              <a:rPr lang="en-US" sz="2000" err="1">
                <a:ea typeface="+mn-lt"/>
                <a:cs typeface="+mn-lt"/>
              </a:rPr>
              <a:t>adalah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dirty="0">
                <a:ea typeface="+mn-lt"/>
                <a:cs typeface="+mn-lt"/>
              </a:rPr>
              <a:t>Virtual Local Area Network</a:t>
            </a:r>
            <a:r>
              <a:rPr lang="en-US" sz="2000" dirty="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yaitu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teknologi</a:t>
            </a:r>
            <a:r>
              <a:rPr lang="en-US" sz="2000" dirty="0">
                <a:ea typeface="+mn-lt"/>
                <a:cs typeface="+mn-lt"/>
              </a:rPr>
              <a:t> yang </a:t>
            </a:r>
            <a:r>
              <a:rPr lang="en-US" sz="2000" err="1">
                <a:ea typeface="+mn-lt"/>
                <a:cs typeface="+mn-lt"/>
              </a:rPr>
              <a:t>memungkinkan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satu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jaringan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fisik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dibagi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menjadi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beberapa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jaringan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logis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id-ID" sz="2000"/>
          </a:p>
          <a:p>
            <a:pPr>
              <a:buFont typeface="Arial"/>
              <a:buChar char="•"/>
            </a:pPr>
            <a:r>
              <a:rPr lang="en-US" sz="2000" err="1">
                <a:ea typeface="+mn-lt"/>
                <a:cs typeface="+mn-lt"/>
              </a:rPr>
              <a:t>Dengan</a:t>
            </a:r>
            <a:r>
              <a:rPr lang="en-US" sz="2000" dirty="0">
                <a:ea typeface="+mn-lt"/>
                <a:cs typeface="+mn-lt"/>
              </a:rPr>
              <a:t> VLAN, </a:t>
            </a:r>
            <a:r>
              <a:rPr lang="en-US" sz="2000" err="1">
                <a:ea typeface="+mn-lt"/>
                <a:cs typeface="+mn-lt"/>
              </a:rPr>
              <a:t>pengguna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dapat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dipisahkan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walaupun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berada</a:t>
            </a:r>
            <a:r>
              <a:rPr lang="en-US" sz="2000" dirty="0">
                <a:ea typeface="+mn-lt"/>
                <a:cs typeface="+mn-lt"/>
              </a:rPr>
              <a:t> di </a:t>
            </a:r>
            <a:r>
              <a:rPr lang="en-US" sz="2000" err="1">
                <a:ea typeface="+mn-lt"/>
                <a:cs typeface="+mn-lt"/>
              </a:rPr>
              <a:t>jaringan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fisik</a:t>
            </a:r>
            <a:r>
              <a:rPr lang="en-US" sz="2000" dirty="0">
                <a:ea typeface="+mn-lt"/>
                <a:cs typeface="+mn-lt"/>
              </a:rPr>
              <a:t> yang </a:t>
            </a:r>
            <a:r>
              <a:rPr lang="en-US" sz="2000" err="1">
                <a:ea typeface="+mn-lt"/>
                <a:cs typeface="+mn-lt"/>
              </a:rPr>
              <a:t>sama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en-US" sz="2000"/>
          </a:p>
          <a:p>
            <a:pPr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Tujuan </a:t>
            </a:r>
            <a:r>
              <a:rPr lang="en-US" sz="2000" err="1">
                <a:ea typeface="+mn-lt"/>
                <a:cs typeface="+mn-lt"/>
              </a:rPr>
              <a:t>utama</a:t>
            </a:r>
            <a:r>
              <a:rPr lang="en-US" sz="2000" dirty="0">
                <a:ea typeface="+mn-lt"/>
                <a:cs typeface="+mn-lt"/>
              </a:rPr>
              <a:t> VLAN </a:t>
            </a:r>
            <a:r>
              <a:rPr lang="en-US" sz="2000" err="1">
                <a:ea typeface="+mn-lt"/>
                <a:cs typeface="+mn-lt"/>
              </a:rPr>
              <a:t>adalah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mengatur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lalu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lintas</a:t>
            </a:r>
            <a:r>
              <a:rPr lang="en-US" sz="2000" b="1" dirty="0">
                <a:ea typeface="+mn-lt"/>
                <a:cs typeface="+mn-lt"/>
              </a:rPr>
              <a:t> data dan </a:t>
            </a:r>
            <a:r>
              <a:rPr lang="en-US" sz="2000" b="1" err="1">
                <a:ea typeface="+mn-lt"/>
                <a:cs typeface="+mn-lt"/>
              </a:rPr>
              <a:t>meningkatkan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keamanan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jaringan</a:t>
            </a:r>
            <a:r>
              <a:rPr lang="en-US" sz="2000" b="1" dirty="0">
                <a:ea typeface="+mn-lt"/>
                <a:cs typeface="+mn-lt"/>
              </a:rPr>
              <a:t>.</a:t>
            </a:r>
            <a:endParaRPr lang="en-US" sz="2000"/>
          </a:p>
          <a:p>
            <a:pPr marL="0" indent="0">
              <a:buNone/>
            </a:pPr>
            <a:endParaRPr lang="en-US" b="1" dirty="0"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366457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7009" y="-2032772"/>
            <a:ext cx="5051142" cy="3626262"/>
          </a:xfrm>
        </p:spPr>
        <p:txBody>
          <a:bodyPr/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vlan</a:t>
            </a:r>
            <a:r>
              <a:rPr lang="en-US" dirty="0"/>
              <a:t> </a:t>
            </a: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6632783C-8174-15AA-52EB-F5F5B84FF7D1}"/>
              </a:ext>
            </a:extLst>
          </p:cNvPr>
          <p:cNvSpPr txBox="1"/>
          <p:nvPr/>
        </p:nvSpPr>
        <p:spPr>
          <a:xfrm>
            <a:off x="435722" y="1965884"/>
            <a:ext cx="1132114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id-ID" sz="2400" b="1" dirty="0">
                <a:solidFill>
                  <a:schemeClr val="bg2"/>
                </a:solidFill>
                <a:ea typeface="+mn-lt"/>
                <a:cs typeface="+mn-lt"/>
              </a:rPr>
              <a:t>Meningkatkan Keamanan</a:t>
            </a:r>
            <a:br>
              <a:rPr lang="id-ID" sz="2400" b="1" dirty="0">
                <a:ea typeface="+mn-lt"/>
                <a:cs typeface="+mn-lt"/>
              </a:rPr>
            </a:br>
            <a:r>
              <a:rPr lang="id-ID" sz="2400" b="1" dirty="0">
                <a:solidFill>
                  <a:schemeClr val="bg2"/>
                </a:solidFill>
                <a:ea typeface="+mn-lt"/>
                <a:cs typeface="+mn-lt"/>
              </a:rPr>
              <a:t> → Data antar VLAN tidak bisa saling diakses tanpa izin.</a:t>
            </a:r>
            <a:endParaRPr lang="id-ID" sz="2400" dirty="0">
              <a:solidFill>
                <a:schemeClr val="bg2"/>
              </a:solidFill>
            </a:endParaRPr>
          </a:p>
          <a:p>
            <a:pPr>
              <a:buFont typeface="Arial"/>
              <a:buChar char="•"/>
            </a:pPr>
            <a:r>
              <a:rPr lang="id-ID" sz="2400" b="1" dirty="0">
                <a:solidFill>
                  <a:schemeClr val="bg2"/>
                </a:solidFill>
                <a:ea typeface="+mn-lt"/>
                <a:cs typeface="+mn-lt"/>
              </a:rPr>
              <a:t>Mengurangi </a:t>
            </a:r>
            <a:r>
              <a:rPr lang="id-ID" sz="2400" b="1" err="1">
                <a:solidFill>
                  <a:schemeClr val="bg2"/>
                </a:solidFill>
                <a:ea typeface="+mn-lt"/>
                <a:cs typeface="+mn-lt"/>
              </a:rPr>
              <a:t>Broadcast</a:t>
            </a:r>
            <a:r>
              <a:rPr lang="id-ID" sz="24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id-ID" sz="2400" b="1" err="1">
                <a:solidFill>
                  <a:schemeClr val="bg2"/>
                </a:solidFill>
                <a:ea typeface="+mn-lt"/>
                <a:cs typeface="+mn-lt"/>
              </a:rPr>
              <a:t>Traffic</a:t>
            </a:r>
            <a:br>
              <a:rPr lang="id-ID" sz="2400" b="1" dirty="0">
                <a:ea typeface="+mn-lt"/>
                <a:cs typeface="+mn-lt"/>
              </a:rPr>
            </a:br>
            <a:r>
              <a:rPr lang="id-ID" sz="2400" b="1" dirty="0">
                <a:solidFill>
                  <a:schemeClr val="bg2"/>
                </a:solidFill>
                <a:ea typeface="+mn-lt"/>
                <a:cs typeface="+mn-lt"/>
              </a:rPr>
              <a:t> → Membatasi penyebaran paket </a:t>
            </a:r>
            <a:r>
              <a:rPr lang="id-ID" sz="2400" b="1" err="1">
                <a:solidFill>
                  <a:schemeClr val="bg2"/>
                </a:solidFill>
                <a:ea typeface="+mn-lt"/>
                <a:cs typeface="+mn-lt"/>
              </a:rPr>
              <a:t>broadcast</a:t>
            </a:r>
            <a:r>
              <a:rPr lang="id-ID" sz="2400" b="1" dirty="0">
                <a:solidFill>
                  <a:schemeClr val="bg2"/>
                </a:solidFill>
                <a:ea typeface="+mn-lt"/>
                <a:cs typeface="+mn-lt"/>
              </a:rPr>
              <a:t> hanya dalam satu VLAN.</a:t>
            </a:r>
            <a:endParaRPr lang="id-ID" sz="2400" dirty="0">
              <a:solidFill>
                <a:schemeClr val="bg2"/>
              </a:solidFill>
            </a:endParaRPr>
          </a:p>
          <a:p>
            <a:pPr>
              <a:buFont typeface="Arial"/>
              <a:buChar char="•"/>
            </a:pPr>
            <a:r>
              <a:rPr lang="id-ID" sz="2400" b="1" dirty="0">
                <a:solidFill>
                  <a:schemeClr val="bg2"/>
                </a:solidFill>
                <a:ea typeface="+mn-lt"/>
                <a:cs typeface="+mn-lt"/>
              </a:rPr>
              <a:t>Mempermudah Manajemen Jaringan</a:t>
            </a:r>
            <a:br>
              <a:rPr lang="id-ID" sz="2400" b="1" dirty="0">
                <a:ea typeface="+mn-lt"/>
                <a:cs typeface="+mn-lt"/>
              </a:rPr>
            </a:br>
            <a:r>
              <a:rPr lang="id-ID" sz="2400" b="1" dirty="0">
                <a:solidFill>
                  <a:schemeClr val="bg2"/>
                </a:solidFill>
                <a:ea typeface="+mn-lt"/>
                <a:cs typeface="+mn-lt"/>
              </a:rPr>
              <a:t> → Pengguna bisa dikelompokkan berdasarkan fungsi, bukan lokasi fisik.</a:t>
            </a:r>
            <a:endParaRPr lang="id-ID" sz="2400" dirty="0">
              <a:solidFill>
                <a:schemeClr val="bg2"/>
              </a:solidFill>
            </a:endParaRPr>
          </a:p>
          <a:p>
            <a:pPr>
              <a:buFont typeface="Arial"/>
              <a:buChar char="•"/>
            </a:pPr>
            <a:r>
              <a:rPr lang="id-ID" sz="2400" b="1" dirty="0">
                <a:solidFill>
                  <a:schemeClr val="bg2"/>
                </a:solidFill>
                <a:ea typeface="+mn-lt"/>
                <a:cs typeface="+mn-lt"/>
              </a:rPr>
              <a:t>Efisiensi dan Kinerja Jaringan Lebih Baik.</a:t>
            </a:r>
            <a:endParaRPr lang="id-ID" sz="2400" dirty="0">
              <a:solidFill>
                <a:schemeClr val="bg2"/>
              </a:solidFill>
            </a:endParaRPr>
          </a:p>
          <a:p>
            <a:pPr marL="285750" indent="-285750">
              <a:buFont typeface="Arial"/>
              <a:buChar char="•"/>
            </a:pPr>
            <a:endParaRPr lang="id-ID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10800000" flipV="1">
            <a:off x="1737829" y="1119038"/>
            <a:ext cx="7965455" cy="462720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0" dirty="0">
                <a:ea typeface="+mj-lt"/>
                <a:cs typeface="+mj-lt"/>
              </a:rPr>
              <a:t>Jenis-Jenis VLAN</a:t>
            </a:r>
            <a:endParaRPr lang="id-ID" sz="2400"/>
          </a:p>
          <a:p>
            <a:r>
              <a:rPr lang="en-US" sz="2400" dirty="0">
                <a:ea typeface="+mj-lt"/>
                <a:cs typeface="+mj-lt"/>
              </a:rPr>
              <a:t>Isi: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j-lt"/>
                <a:cs typeface="+mj-lt"/>
              </a:rPr>
              <a:t>Port-Based VLAN</a:t>
            </a:r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 – </a:t>
            </a:r>
            <a:r>
              <a:rPr lang="en-US" sz="2400" err="1">
                <a:ea typeface="+mj-lt"/>
                <a:cs typeface="+mj-lt"/>
              </a:rPr>
              <a:t>Pengelompokan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berdasarkan</a:t>
            </a:r>
            <a:r>
              <a:rPr lang="en-US" sz="2400" dirty="0">
                <a:ea typeface="+mj-lt"/>
                <a:cs typeface="+mj-lt"/>
              </a:rPr>
              <a:t> port switch.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j-lt"/>
                <a:cs typeface="+mj-lt"/>
              </a:rPr>
              <a:t>MAC-Based VLAN</a:t>
            </a:r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 – </a:t>
            </a:r>
            <a:r>
              <a:rPr lang="en-US" sz="2400" err="1">
                <a:ea typeface="+mj-lt"/>
                <a:cs typeface="+mj-lt"/>
              </a:rPr>
              <a:t>Berdasarkan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alamat</a:t>
            </a:r>
            <a:r>
              <a:rPr lang="en-US" sz="2400" dirty="0">
                <a:ea typeface="+mj-lt"/>
                <a:cs typeface="+mj-lt"/>
              </a:rPr>
              <a:t> MAC </a:t>
            </a:r>
            <a:r>
              <a:rPr lang="en-US" sz="2400" err="1">
                <a:ea typeface="+mj-lt"/>
                <a:cs typeface="+mj-lt"/>
              </a:rPr>
              <a:t>perangkat</a:t>
            </a:r>
            <a:r>
              <a:rPr lang="en-US" sz="2400" dirty="0">
                <a:ea typeface="+mj-lt"/>
                <a:cs typeface="+mj-lt"/>
              </a:rPr>
              <a:t>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j-lt"/>
                <a:cs typeface="+mj-lt"/>
              </a:rPr>
              <a:t>Protocol-Based VLAN</a:t>
            </a:r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 – </a:t>
            </a:r>
            <a:r>
              <a:rPr lang="en-US" sz="2400" err="1">
                <a:ea typeface="+mj-lt"/>
                <a:cs typeface="+mj-lt"/>
              </a:rPr>
              <a:t>Berdasarkan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jenis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protokol</a:t>
            </a:r>
            <a:r>
              <a:rPr lang="en-US" sz="2400" dirty="0">
                <a:ea typeface="+mj-lt"/>
                <a:cs typeface="+mj-lt"/>
              </a:rPr>
              <a:t> (IP, IPX, </a:t>
            </a:r>
            <a:r>
              <a:rPr lang="en-US" sz="2400" err="1">
                <a:ea typeface="+mj-lt"/>
                <a:cs typeface="+mj-lt"/>
              </a:rPr>
              <a:t>dsb</a:t>
            </a:r>
            <a:r>
              <a:rPr lang="en-US" sz="2400" dirty="0">
                <a:ea typeface="+mj-lt"/>
                <a:cs typeface="+mj-lt"/>
              </a:rPr>
              <a:t>).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j-lt"/>
                <a:cs typeface="+mj-lt"/>
              </a:rPr>
              <a:t>Voice VLAN</a:t>
            </a:r>
            <a:br>
              <a:rPr lang="en-US" sz="2400" dirty="0">
                <a:ea typeface="+mj-lt"/>
                <a:cs typeface="+mj-lt"/>
              </a:rPr>
            </a:br>
            <a:r>
              <a:rPr lang="en-US" sz="2400" dirty="0">
                <a:ea typeface="+mj-lt"/>
                <a:cs typeface="+mj-lt"/>
              </a:rPr>
              <a:t> – </a:t>
            </a:r>
            <a:r>
              <a:rPr lang="en-US" sz="2400" err="1">
                <a:ea typeface="+mj-lt"/>
                <a:cs typeface="+mj-lt"/>
              </a:rPr>
              <a:t>Dikhususkan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untuk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lalu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lintas</a:t>
            </a:r>
            <a:r>
              <a:rPr lang="en-US" sz="2400" dirty="0">
                <a:ea typeface="+mj-lt"/>
                <a:cs typeface="+mj-lt"/>
              </a:rPr>
              <a:t> </a:t>
            </a:r>
            <a:r>
              <a:rPr lang="en-US" sz="2400" err="1">
                <a:ea typeface="+mj-lt"/>
                <a:cs typeface="+mj-lt"/>
              </a:rPr>
              <a:t>suara</a:t>
            </a:r>
            <a:r>
              <a:rPr lang="en-US" sz="2400" dirty="0">
                <a:ea typeface="+mj-lt"/>
                <a:cs typeface="+mj-lt"/>
              </a:rPr>
              <a:t> (VoIP).</a:t>
            </a:r>
            <a:endParaRPr lang="en-US" sz="240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A463-F531-1FC1-6826-167C367BD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flipV="1">
            <a:off x="634029" y="906048"/>
            <a:ext cx="602397" cy="17804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Judul 2">
            <a:extLst>
              <a:ext uri="{FF2B5EF4-FFF2-40B4-BE49-F238E27FC236}">
                <a16:creationId xmlns:a16="http://schemas.microsoft.com/office/drawing/2014/main" id="{4296AED2-8FEA-443C-4FCE-84798BE98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083" y="984189"/>
            <a:ext cx="8718258" cy="4670686"/>
          </a:xfrm>
        </p:spPr>
        <p:txBody>
          <a:bodyPr/>
          <a:lstStyle/>
          <a:p>
            <a:br>
              <a:rPr lang="id-ID" sz="2000" b="0" u="none" dirty="0">
                <a:ea typeface="+mj-lt"/>
                <a:cs typeface="+mj-lt"/>
              </a:rPr>
            </a:br>
            <a:r>
              <a:rPr lang="id-ID" sz="2400" b="0" u="none" dirty="0">
                <a:ea typeface="+mj-lt"/>
                <a:cs typeface="+mj-lt"/>
              </a:rPr>
              <a:t>Cara Kerja VLAN</a:t>
            </a:r>
            <a:endParaRPr lang="id-ID" sz="2400" b="0" u="none"/>
          </a:p>
          <a:p>
            <a:r>
              <a:rPr lang="id-ID" sz="2400" u="none" dirty="0">
                <a:ea typeface="+mj-lt"/>
                <a:cs typeface="+mj-lt"/>
              </a:rPr>
              <a:t>Isi:</a:t>
            </a:r>
            <a:endParaRPr lang="id-ID" sz="2400"/>
          </a:p>
          <a:p>
            <a:pPr marL="285750" indent="-285750">
              <a:buFont typeface="Arial"/>
              <a:buChar char="•"/>
            </a:pPr>
            <a:r>
              <a:rPr lang="id-ID" sz="2400" b="0" u="none" dirty="0">
                <a:ea typeface="+mj-lt"/>
                <a:cs typeface="+mj-lt"/>
              </a:rPr>
              <a:t>Setiap VLAN memiliki </a:t>
            </a:r>
            <a:r>
              <a:rPr lang="id-ID" sz="2400" u="none" dirty="0">
                <a:ea typeface="+mj-lt"/>
                <a:cs typeface="+mj-lt"/>
              </a:rPr>
              <a:t>ID unik (VLAN ID)</a:t>
            </a:r>
            <a:r>
              <a:rPr lang="id-ID" sz="2400" b="0" u="none" dirty="0">
                <a:ea typeface="+mj-lt"/>
                <a:cs typeface="+mj-lt"/>
              </a:rPr>
              <a:t>.</a:t>
            </a:r>
            <a:endParaRPr lang="id-ID" sz="2400"/>
          </a:p>
          <a:p>
            <a:pPr marL="285750" indent="-285750">
              <a:buFont typeface="Arial"/>
              <a:buChar char="•"/>
            </a:pPr>
            <a:r>
              <a:rPr lang="id-ID" sz="2400" b="0" u="none" err="1">
                <a:ea typeface="+mj-lt"/>
                <a:cs typeface="+mj-lt"/>
              </a:rPr>
              <a:t>Switch</a:t>
            </a:r>
            <a:r>
              <a:rPr lang="id-ID" sz="2400" b="0" u="none" dirty="0">
                <a:ea typeface="+mj-lt"/>
                <a:cs typeface="+mj-lt"/>
              </a:rPr>
              <a:t> menggunakan VLAN ID untuk </a:t>
            </a:r>
            <a:r>
              <a:rPr lang="id-ID" sz="2400" u="none" dirty="0">
                <a:ea typeface="+mj-lt"/>
                <a:cs typeface="+mj-lt"/>
              </a:rPr>
              <a:t>memisahkan lalu lintas antar jaringan logis</a:t>
            </a:r>
            <a:r>
              <a:rPr lang="id-ID" sz="2400" b="0" u="none" dirty="0">
                <a:ea typeface="+mj-lt"/>
                <a:cs typeface="+mj-lt"/>
              </a:rPr>
              <a:t>.</a:t>
            </a:r>
            <a:endParaRPr lang="id-ID" sz="2400"/>
          </a:p>
          <a:p>
            <a:pPr marL="285750" indent="-285750">
              <a:buFont typeface="Arial"/>
              <a:buChar char="•"/>
            </a:pPr>
            <a:r>
              <a:rPr lang="id-ID" sz="2400" b="0" u="none" dirty="0">
                <a:ea typeface="+mj-lt"/>
                <a:cs typeface="+mj-lt"/>
              </a:rPr>
              <a:t>Komunikasi antar VLAN membutuhkan </a:t>
            </a:r>
            <a:r>
              <a:rPr lang="id-ID" sz="2400" u="none" dirty="0">
                <a:ea typeface="+mj-lt"/>
                <a:cs typeface="+mj-lt"/>
              </a:rPr>
              <a:t>perangkat Layer 3 (</a:t>
            </a:r>
            <a:r>
              <a:rPr lang="id-ID" sz="2400" u="none" err="1">
                <a:ea typeface="+mj-lt"/>
                <a:cs typeface="+mj-lt"/>
              </a:rPr>
              <a:t>Router</a:t>
            </a:r>
            <a:r>
              <a:rPr lang="id-ID" sz="2400" u="none" dirty="0">
                <a:ea typeface="+mj-lt"/>
                <a:cs typeface="+mj-lt"/>
              </a:rPr>
              <a:t> atau Layer 3 </a:t>
            </a:r>
            <a:r>
              <a:rPr lang="id-ID" sz="2400" u="none" err="1">
                <a:ea typeface="+mj-lt"/>
                <a:cs typeface="+mj-lt"/>
              </a:rPr>
              <a:t>Switch</a:t>
            </a:r>
            <a:r>
              <a:rPr lang="id-ID" sz="2400" u="none" dirty="0">
                <a:ea typeface="+mj-lt"/>
                <a:cs typeface="+mj-lt"/>
              </a:rPr>
              <a:t>)</a:t>
            </a:r>
            <a:r>
              <a:rPr lang="id-ID" sz="2400" b="0" u="none" dirty="0">
                <a:ea typeface="+mj-lt"/>
                <a:cs typeface="+mj-lt"/>
              </a:rPr>
              <a:t>.</a:t>
            </a:r>
            <a:endParaRPr lang="id-ID" sz="2400"/>
          </a:p>
          <a:p>
            <a:pPr marL="285750" indent="-285750">
              <a:buFont typeface="Arial"/>
              <a:buChar char="•"/>
            </a:pPr>
            <a:r>
              <a:rPr lang="id-ID" sz="2400" b="0" u="none" dirty="0">
                <a:ea typeface="+mj-lt"/>
                <a:cs typeface="+mj-lt"/>
              </a:rPr>
              <a:t>VLAN membuat jaringan lebih </a:t>
            </a:r>
            <a:r>
              <a:rPr lang="id-ID" sz="2400" u="none" dirty="0">
                <a:ea typeface="+mj-lt"/>
                <a:cs typeface="+mj-lt"/>
              </a:rPr>
              <a:t>teratur, aman, dan efisien.</a:t>
            </a:r>
            <a:endParaRPr lang="id-ID" sz="2400"/>
          </a:p>
          <a:p>
            <a:endParaRPr lang="id-ID" sz="2400" b="0" u="none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8145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5B29-4E45-6F70-804F-B315516D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DC57-B250-944C-B430-81AE4BA042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22951" y="1062258"/>
            <a:ext cx="8742333" cy="4743800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Kesimpulan</a:t>
            </a:r>
            <a:endParaRPr lang="en-US" sz="2400" dirty="0"/>
          </a:p>
          <a:p>
            <a:pPr>
              <a:buNone/>
            </a:pPr>
            <a:r>
              <a:rPr lang="en-US" sz="2400" b="1" dirty="0">
                <a:ea typeface="+mn-lt"/>
                <a:cs typeface="+mn-lt"/>
              </a:rPr>
              <a:t>Isi: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VLAN = </a:t>
            </a:r>
            <a:r>
              <a:rPr lang="en-US" sz="2400" dirty="0" err="1">
                <a:ea typeface="+mn-lt"/>
                <a:cs typeface="+mn-lt"/>
              </a:rPr>
              <a:t>cara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membagi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jaringan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fisik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menjadi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jaringan</a:t>
            </a:r>
            <a:r>
              <a:rPr lang="en-US" sz="2400" dirty="0">
                <a:ea typeface="+mn-lt"/>
                <a:cs typeface="+mn-lt"/>
              </a:rPr>
              <a:t> virtual.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400" dirty="0" err="1">
                <a:ea typeface="+mn-lt"/>
                <a:cs typeface="+mn-lt"/>
              </a:rPr>
              <a:t>Tujuannya</a:t>
            </a:r>
            <a:r>
              <a:rPr lang="en-US" sz="2400" dirty="0">
                <a:ea typeface="+mn-lt"/>
                <a:cs typeface="+mn-lt"/>
              </a:rPr>
              <a:t>: </a:t>
            </a:r>
            <a:r>
              <a:rPr lang="en-US" sz="2400" dirty="0" err="1">
                <a:ea typeface="+mn-lt"/>
                <a:cs typeface="+mn-lt"/>
              </a:rPr>
              <a:t>meningkatkan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keamanan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efisiensi</a:t>
            </a:r>
            <a:r>
              <a:rPr lang="en-US" sz="2400" dirty="0">
                <a:ea typeface="+mn-lt"/>
                <a:cs typeface="+mn-lt"/>
              </a:rPr>
              <a:t>, dan </a:t>
            </a:r>
            <a:r>
              <a:rPr lang="en-US" sz="2400" dirty="0" err="1">
                <a:ea typeface="+mn-lt"/>
                <a:cs typeface="+mn-lt"/>
              </a:rPr>
              <a:t>manajemen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jaringan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400" err="1">
                <a:ea typeface="+mn-lt"/>
                <a:cs typeface="+mn-lt"/>
              </a:rPr>
              <a:t>Digunakan</a:t>
            </a:r>
            <a:r>
              <a:rPr lang="en-US" sz="2400" dirty="0">
                <a:ea typeface="+mn-lt"/>
                <a:cs typeface="+mn-lt"/>
              </a:rPr>
              <a:t> di </a:t>
            </a:r>
            <a:r>
              <a:rPr lang="en-US" sz="2400" err="1">
                <a:ea typeface="+mn-lt"/>
                <a:cs typeface="+mn-lt"/>
              </a:rPr>
              <a:t>perusahaan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kampus</a:t>
            </a:r>
            <a:r>
              <a:rPr lang="en-US" sz="2400" dirty="0">
                <a:ea typeface="+mn-lt"/>
                <a:cs typeface="+mn-lt"/>
              </a:rPr>
              <a:t>, dan </a:t>
            </a:r>
            <a:r>
              <a:rPr lang="en-US" sz="2400" err="1">
                <a:ea typeface="+mn-lt"/>
                <a:cs typeface="+mn-lt"/>
              </a:rPr>
              <a:t>instansi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besar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untuk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mengelola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banyak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pengguna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pPr indent="0">
              <a:buNone/>
            </a:pPr>
            <a:r>
              <a:rPr lang="en-US" sz="2400" dirty="0">
                <a:ea typeface="+mn-lt"/>
                <a:cs typeface="+mn-lt"/>
              </a:rPr>
              <a:t>💡 </a:t>
            </a:r>
            <a:r>
              <a:rPr lang="en-US" sz="2400" i="1" dirty="0" err="1">
                <a:ea typeface="+mn-lt"/>
                <a:cs typeface="+mn-lt"/>
              </a:rPr>
              <a:t>Contoh</a:t>
            </a:r>
            <a:r>
              <a:rPr lang="en-US" sz="2400" i="1" dirty="0">
                <a:ea typeface="+mn-lt"/>
                <a:cs typeface="+mn-lt"/>
              </a:rPr>
              <a:t>: VLAN 10 </a:t>
            </a:r>
            <a:r>
              <a:rPr lang="en-US" sz="2400" i="1" dirty="0" err="1">
                <a:ea typeface="+mn-lt"/>
                <a:cs typeface="+mn-lt"/>
              </a:rPr>
              <a:t>untuk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staf</a:t>
            </a:r>
            <a:r>
              <a:rPr lang="en-US" sz="2400" i="1" dirty="0">
                <a:ea typeface="+mn-lt"/>
                <a:cs typeface="+mn-lt"/>
              </a:rPr>
              <a:t>, VLAN 20 </a:t>
            </a:r>
            <a:r>
              <a:rPr lang="en-US" sz="2400" i="1" dirty="0" err="1">
                <a:ea typeface="+mn-lt"/>
                <a:cs typeface="+mn-lt"/>
              </a:rPr>
              <a:t>untuk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siswa</a:t>
            </a:r>
            <a:r>
              <a:rPr lang="en-US" sz="2400" i="1" dirty="0">
                <a:ea typeface="+mn-lt"/>
                <a:cs typeface="+mn-lt"/>
              </a:rPr>
              <a:t>, VLAN 30 </a:t>
            </a:r>
            <a:r>
              <a:rPr lang="en-US" sz="2400" i="1" dirty="0" err="1">
                <a:ea typeface="+mn-lt"/>
                <a:cs typeface="+mn-lt"/>
              </a:rPr>
              <a:t>untuk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tamu</a:t>
            </a:r>
            <a:r>
              <a:rPr lang="en-US" sz="2400" i="1" dirty="0">
                <a:ea typeface="+mn-lt"/>
                <a:cs typeface="+mn-lt"/>
              </a:rPr>
              <a:t>.</a:t>
            </a:r>
            <a:endParaRPr lang="en-US" sz="24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0891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0556" y="-1083866"/>
            <a:ext cx="7538425" cy="6401092"/>
          </a:xfrm>
        </p:spPr>
        <p:txBody>
          <a:bodyPr/>
          <a:lstStyle/>
          <a:p>
            <a:r>
              <a:rPr lang="en-US" dirty="0" err="1"/>
              <a:t>Sekian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kami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lebihya</a:t>
            </a:r>
            <a:r>
              <a:rPr lang="en-US" dirty="0"/>
              <a:t> </a:t>
            </a:r>
            <a:r>
              <a:rPr lang="en-US" dirty="0" err="1"/>
              <a:t>mohon</a:t>
            </a:r>
            <a:r>
              <a:rPr lang="en-US" dirty="0"/>
              <a:t> </a:t>
            </a:r>
            <a:r>
              <a:rPr lang="en-US" dirty="0" err="1"/>
              <a:t>maaf</a:t>
            </a:r>
            <a:r>
              <a:rPr lang="en-US" dirty="0"/>
              <a:t> </a:t>
            </a:r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 keynote presentation _win32_DN_v2" id="{E18D5B16-117C-46FD-8B97-39D77F728B32}" vid="{93298573-99F9-4CB3-90C8-DB41313B57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</Words>
  <Application>Microsoft Office PowerPoint</Application>
  <PresentationFormat>Layar Lebar</PresentationFormat>
  <Paragraphs>37</Paragraphs>
  <Slides>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7</vt:i4>
      </vt:variant>
    </vt:vector>
  </HeadingPairs>
  <TitlesOfParts>
    <vt:vector size="8" baseType="lpstr">
      <vt:lpstr>BoldUnderlinesKeynote</vt:lpstr>
      <vt:lpstr>Vlan virtual area network</vt:lpstr>
      <vt:lpstr>Apa itu vlan ;</vt:lpstr>
      <vt:lpstr>Fungsi vlan </vt:lpstr>
      <vt:lpstr>Jenis-Jenis VLAN Isi: Port-Based VLAN  – Pengelompokan berdasarkan port switch. MAC-Based VLAN  – Berdasarkan alamat MAC perangkat. Protocol-Based VLAN  – Berdasarkan jenis protokol (IP, IPX, dsb). Voice VLAN  – Dikhususkan untuk lalu lintas suara (VoIP). </vt:lpstr>
      <vt:lpstr> Cara Kerja VLAN Isi: Setiap VLAN memiliki ID unik (VLAN ID). Switch menggunakan VLAN ID untuk memisahkan lalu lintas antar jaringan logis. Komunikasi antar VLAN membutuhkan perangkat Layer 3 (Router atau Layer 3 Switch). VLAN membuat jaringan lebih teratur, aman, dan efisien. </vt:lpstr>
      <vt:lpstr> </vt:lpstr>
      <vt:lpstr>Sekian dari kami kurang lebihya mohon maaf terima kasih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124</cp:revision>
  <dcterms:created xsi:type="dcterms:W3CDTF">2025-10-15T03:59:43Z</dcterms:created>
  <dcterms:modified xsi:type="dcterms:W3CDTF">2025-10-15T04:27:09Z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